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7" r:id="rId2"/>
    <p:sldId id="264" r:id="rId3"/>
    <p:sldId id="258" r:id="rId4"/>
    <p:sldId id="263" r:id="rId5"/>
    <p:sldId id="268" r:id="rId6"/>
    <p:sldId id="265"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684B8-7D32-433B-A62A-901C040F0C6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224976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84B8-7D32-433B-A62A-901C040F0C6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279314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84B8-7D32-433B-A62A-901C040F0C6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59418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684B8-7D32-433B-A62A-901C040F0C6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172575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684B8-7D32-433B-A62A-901C040F0C6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135971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684B8-7D32-433B-A62A-901C040F0C6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350308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684B8-7D32-433B-A62A-901C040F0C65}"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29549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684B8-7D32-433B-A62A-901C040F0C65}"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204596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684B8-7D32-433B-A62A-901C040F0C65}"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32977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84B8-7D32-433B-A62A-901C040F0C6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142593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684B8-7D32-433B-A62A-901C040F0C6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29F47-BB61-4509-BA7D-31C1055B16C3}" type="slidenum">
              <a:rPr lang="en-US" smtClean="0"/>
              <a:t>‹#›</a:t>
            </a:fld>
            <a:endParaRPr lang="en-US"/>
          </a:p>
        </p:txBody>
      </p:sp>
    </p:spTree>
    <p:extLst>
      <p:ext uri="{BB962C8B-B14F-4D97-AF65-F5344CB8AC3E}">
        <p14:creationId xmlns:p14="http://schemas.microsoft.com/office/powerpoint/2010/main" val="26954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684B8-7D32-433B-A62A-901C040F0C65}" type="datetimeFigureOut">
              <a:rPr lang="en-US" smtClean="0"/>
              <a:t>7/30/2022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9F47-BB61-4509-BA7D-31C1055B16C3}" type="slidenum">
              <a:rPr lang="en-US" smtClean="0"/>
              <a:t>‹#›</a:t>
            </a:fld>
            <a:endParaRPr lang="en-US"/>
          </a:p>
        </p:txBody>
      </p:sp>
    </p:spTree>
    <p:extLst>
      <p:ext uri="{BB962C8B-B14F-4D97-AF65-F5344CB8AC3E}">
        <p14:creationId xmlns:p14="http://schemas.microsoft.com/office/powerpoint/2010/main" val="105742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82" y="120134"/>
            <a:ext cx="5105400" cy="461665"/>
          </a:xfrm>
          <a:prstGeom prst="rect">
            <a:avLst/>
          </a:prstGeom>
          <a:noFill/>
        </p:spPr>
        <p:txBody>
          <a:bodyPr wrap="square" rtlCol="0">
            <a:spAutoFit/>
          </a:bodyPr>
          <a:lstStyle/>
          <a:p>
            <a:r>
              <a:rPr lang="en-US" sz="2400" b="1" u="sng" dirty="0" smtClean="0"/>
              <a:t>Lions of Yavapai Mobile Eye Care Van</a:t>
            </a:r>
            <a:endParaRPr lang="en-US" sz="2400" b="1" u="sng"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239" r="9780" b="27281"/>
          <a:stretch/>
        </p:blipFill>
        <p:spPr>
          <a:xfrm>
            <a:off x="402625" y="873065"/>
            <a:ext cx="5111034" cy="240353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200" b="13653"/>
          <a:stretch/>
        </p:blipFill>
        <p:spPr>
          <a:xfrm>
            <a:off x="6192328" y="276045"/>
            <a:ext cx="2723072" cy="32724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3496"/>
          <a:stretch/>
        </p:blipFill>
        <p:spPr>
          <a:xfrm>
            <a:off x="5943600" y="3783223"/>
            <a:ext cx="3058746" cy="29985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682" y="3769758"/>
            <a:ext cx="4016057" cy="3012042"/>
          </a:xfrm>
          <a:prstGeom prst="rect">
            <a:avLst/>
          </a:prstGeom>
        </p:spPr>
      </p:pic>
    </p:spTree>
    <p:extLst>
      <p:ext uri="{BB962C8B-B14F-4D97-AF65-F5344CB8AC3E}">
        <p14:creationId xmlns:p14="http://schemas.microsoft.com/office/powerpoint/2010/main" val="258293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05800" cy="6555641"/>
          </a:xfrm>
          <a:prstGeom prst="rect">
            <a:avLst/>
          </a:prstGeom>
          <a:noFill/>
        </p:spPr>
        <p:txBody>
          <a:bodyPr wrap="square" rtlCol="0">
            <a:spAutoFit/>
          </a:bodyPr>
          <a:lstStyle/>
          <a:p>
            <a:pPr algn="ctr"/>
            <a:r>
              <a:rPr lang="en-US" sz="2400" b="1" u="sng" dirty="0" smtClean="0"/>
              <a:t>Program Background</a:t>
            </a:r>
          </a:p>
          <a:p>
            <a:r>
              <a:rPr lang="en-US" dirty="0" smtClean="0"/>
              <a:t>A </a:t>
            </a:r>
            <a:r>
              <a:rPr lang="en-US" dirty="0"/>
              <a:t>study Lion Joe Preston initiated to try to better serve the sight impaired </a:t>
            </a:r>
            <a:r>
              <a:rPr lang="en-US" dirty="0" smtClean="0"/>
              <a:t>in Yavapai County included </a:t>
            </a:r>
            <a:r>
              <a:rPr lang="en-US" dirty="0"/>
              <a:t>traveling to rural </a:t>
            </a:r>
            <a:r>
              <a:rPr lang="en-US" dirty="0" smtClean="0"/>
              <a:t>county </a:t>
            </a:r>
            <a:r>
              <a:rPr lang="en-US" dirty="0"/>
              <a:t>towns and speaking to local people about eye care where they live, studying </a:t>
            </a:r>
            <a:r>
              <a:rPr lang="en-US" dirty="0" smtClean="0"/>
              <a:t>county demographics.   </a:t>
            </a:r>
          </a:p>
          <a:p>
            <a:endParaRPr lang="en-US" dirty="0"/>
          </a:p>
          <a:p>
            <a:r>
              <a:rPr lang="en-US" dirty="0" smtClean="0"/>
              <a:t>A study was done </a:t>
            </a:r>
            <a:r>
              <a:rPr lang="en-US" smtClean="0"/>
              <a:t>in 2014 </a:t>
            </a:r>
            <a:r>
              <a:rPr lang="en-US" dirty="0" smtClean="0"/>
              <a:t>to </a:t>
            </a:r>
            <a:r>
              <a:rPr lang="en-US" dirty="0"/>
              <a:t>credibly measure the extent of eye care service </a:t>
            </a:r>
            <a:r>
              <a:rPr lang="en-US" dirty="0" smtClean="0"/>
              <a:t>need in </a:t>
            </a:r>
            <a:r>
              <a:rPr lang="en-US" dirty="0"/>
              <a:t>every rural town in </a:t>
            </a:r>
            <a:r>
              <a:rPr lang="en-US" dirty="0" smtClean="0"/>
              <a:t>the county </a:t>
            </a:r>
            <a:r>
              <a:rPr lang="en-US" dirty="0"/>
              <a:t>and </a:t>
            </a:r>
            <a:r>
              <a:rPr lang="en-US" dirty="0" smtClean="0"/>
              <a:t>local residents were asked about </a:t>
            </a:r>
            <a:r>
              <a:rPr lang="en-US" dirty="0"/>
              <a:t>how eye care worked there</a:t>
            </a:r>
            <a:r>
              <a:rPr lang="en-US" dirty="0" smtClean="0"/>
              <a:t>.  Towns visited included: Ash Fork, Bagdad, Black Canyon City, Camp Verde, </a:t>
            </a:r>
            <a:r>
              <a:rPr lang="en-US" dirty="0" err="1" smtClean="0"/>
              <a:t>Cordes</a:t>
            </a:r>
            <a:r>
              <a:rPr lang="en-US" dirty="0" smtClean="0"/>
              <a:t> Lakes, Mayer, </a:t>
            </a:r>
            <a:r>
              <a:rPr lang="en-US" dirty="0" err="1" smtClean="0"/>
              <a:t>Paulden</a:t>
            </a:r>
            <a:r>
              <a:rPr lang="en-US" dirty="0" smtClean="0"/>
              <a:t> and Seligman.</a:t>
            </a:r>
          </a:p>
          <a:p>
            <a:endParaRPr lang="en-US" dirty="0"/>
          </a:p>
          <a:p>
            <a:r>
              <a:rPr lang="en-US" dirty="0" smtClean="0"/>
              <a:t>Each community had issues in common with other communities and other issues that were unique to that community.  But one theme was a constant: </a:t>
            </a:r>
            <a:endParaRPr lang="en-US" dirty="0"/>
          </a:p>
          <a:p>
            <a:r>
              <a:rPr lang="en-US" dirty="0" smtClean="0"/>
              <a:t>Wherever there was a Lions club, there was support for eye care. However, most of these rural areas had no Lions clubs and indeed little access to, or scant funds for, eye care. People in rural areas many times went without proper eye care.  And transportation to towns with eye care was not always available.   It became clear that bringing eye care to these rural towns would be the best way to deliver eye care.</a:t>
            </a:r>
          </a:p>
          <a:p>
            <a:endParaRPr lang="en-US" dirty="0"/>
          </a:p>
          <a:p>
            <a:r>
              <a:rPr lang="en-US" dirty="0" smtClean="0"/>
              <a:t>At the time the use of an AZ Lions Mobile Eye Lab was an available for a fee.  Using this resource required a number of steps including scheduling the lab, enlisting volunteer doctors, notifying local residents with restricted incomes and setting appointments and running an eye clinic.  </a:t>
            </a:r>
          </a:p>
          <a:p>
            <a:endParaRPr lang="en-US" dirty="0"/>
          </a:p>
        </p:txBody>
      </p:sp>
    </p:spTree>
    <p:extLst>
      <p:ext uri="{BB962C8B-B14F-4D97-AF65-F5344CB8AC3E}">
        <p14:creationId xmlns:p14="http://schemas.microsoft.com/office/powerpoint/2010/main" val="41372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620000" cy="4524315"/>
          </a:xfrm>
          <a:prstGeom prst="rect">
            <a:avLst/>
          </a:prstGeom>
          <a:noFill/>
        </p:spPr>
        <p:txBody>
          <a:bodyPr wrap="square" rtlCol="0">
            <a:spAutoFit/>
          </a:bodyPr>
          <a:lstStyle/>
          <a:p>
            <a:r>
              <a:rPr lang="en-US" sz="1600" dirty="0" smtClean="0"/>
              <a:t>However, an other option became available.  Through private and Lions club funding, we were able to procure a used mobile eye exam office set-up in an RV from the New Mexico Lions in 2015.  This is now the Lions of Yavapai Mobile Eye Care Van.</a:t>
            </a:r>
          </a:p>
          <a:p>
            <a:endParaRPr lang="en-US" sz="1600" dirty="0" smtClean="0"/>
          </a:p>
          <a:p>
            <a:r>
              <a:rPr lang="en-US" sz="1600" dirty="0" smtClean="0"/>
              <a:t>The Mobile Eye Care Van is a fully equipped mobile eye doctor examination room. It can be used by volunteer eye doctors to give eye exams and write prescriptions for eye glasses. It was our mission to use this mobile doctor’s office to bring eye care services to rural parts of Yavapai County, with particular attention to those residents who lack the means for or access to eye care services. There is no charge to the recipients of these services.</a:t>
            </a:r>
          </a:p>
          <a:p>
            <a:endParaRPr lang="en-US" sz="1600" dirty="0" smtClean="0"/>
          </a:p>
          <a:p>
            <a:r>
              <a:rPr lang="en-US" sz="1600" dirty="0" smtClean="0"/>
              <a:t>At the same time Lions of Yavapai was formed and began the process of accreditation  with the IRS and LCI.  The </a:t>
            </a:r>
            <a:r>
              <a:rPr lang="en-US" sz="1600" dirty="0"/>
              <a:t>startup involved pilot events at the end of 2015 and in 2016, while we worked on an organizational </a:t>
            </a:r>
            <a:r>
              <a:rPr lang="en-US" sz="1600" dirty="0" smtClean="0"/>
              <a:t>structure and developed the funding parameters for utilizing the Mel Clack Fund.  This also included trying to recruit eye doctors, which was one of our biggest challenges.  We </a:t>
            </a:r>
            <a:r>
              <a:rPr lang="en-US" sz="1600" dirty="0"/>
              <a:t>then began to run eye care events the second half of 2017.  </a:t>
            </a:r>
          </a:p>
          <a:p>
            <a:endParaRPr lang="en-US" sz="1600" dirty="0" smtClean="0"/>
          </a:p>
        </p:txBody>
      </p:sp>
    </p:spTree>
    <p:extLst>
      <p:ext uri="{BB962C8B-B14F-4D97-AF65-F5344CB8AC3E}">
        <p14:creationId xmlns:p14="http://schemas.microsoft.com/office/powerpoint/2010/main" val="409390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20000" cy="830997"/>
          </a:xfrm>
          <a:prstGeom prst="rect">
            <a:avLst/>
          </a:prstGeom>
          <a:noFill/>
        </p:spPr>
        <p:txBody>
          <a:bodyPr wrap="square" rtlCol="0">
            <a:spAutoFit/>
          </a:bodyPr>
          <a:lstStyle/>
          <a:p>
            <a:endParaRPr lang="en-US" sz="1600" dirty="0"/>
          </a:p>
          <a:p>
            <a:endParaRPr lang="en-US" sz="1600" dirty="0" smtClean="0"/>
          </a:p>
          <a:p>
            <a:endParaRPr lang="en-US" sz="1600" dirty="0"/>
          </a:p>
        </p:txBody>
      </p:sp>
      <p:sp>
        <p:nvSpPr>
          <p:cNvPr id="5" name="TextBox 4"/>
          <p:cNvSpPr txBox="1"/>
          <p:nvPr/>
        </p:nvSpPr>
        <p:spPr>
          <a:xfrm>
            <a:off x="1183257" y="3921175"/>
            <a:ext cx="5638800" cy="338554"/>
          </a:xfrm>
          <a:prstGeom prst="rect">
            <a:avLst/>
          </a:prstGeom>
          <a:noFill/>
        </p:spPr>
        <p:txBody>
          <a:bodyPr wrap="square" rtlCol="0">
            <a:spAutoFit/>
          </a:bodyPr>
          <a:lstStyle/>
          <a:p>
            <a:r>
              <a:rPr lang="en-US" sz="1600" dirty="0"/>
              <a:t>Table 7‑4: Eye Care Van Clients That We </a:t>
            </a:r>
            <a:r>
              <a:rPr lang="en-US" sz="1600" dirty="0" smtClean="0"/>
              <a:t>Assisted Through 2021</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202882522"/>
              </p:ext>
            </p:extLst>
          </p:nvPr>
        </p:nvGraphicFramePr>
        <p:xfrm>
          <a:off x="838200" y="4272669"/>
          <a:ext cx="6084888" cy="1579563"/>
        </p:xfrm>
        <a:graphic>
          <a:graphicData uri="http://schemas.openxmlformats.org/presentationml/2006/ole">
            <mc:AlternateContent xmlns:mc="http://schemas.openxmlformats.org/markup-compatibility/2006">
              <mc:Choice xmlns:v="urn:schemas-microsoft-com:vml" Requires="v">
                <p:oleObj spid="_x0000_s3084" name="Document" r:id="rId3" imgW="6084422" imgH="1580142" progId="Word.Document.12">
                  <p:embed/>
                </p:oleObj>
              </mc:Choice>
              <mc:Fallback>
                <p:oleObj name="Document" r:id="rId3" imgW="6084422" imgH="158014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272669"/>
                        <a:ext cx="60848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914400" y="5713511"/>
            <a:ext cx="6324600" cy="307777"/>
          </a:xfrm>
          <a:prstGeom prst="rect">
            <a:avLst/>
          </a:prstGeom>
        </p:spPr>
        <p:txBody>
          <a:bodyPr wrap="square">
            <a:spAutoFit/>
          </a:bodyPr>
          <a:lstStyle/>
          <a:p>
            <a:r>
              <a:rPr lang="en-US" sz="1400" dirty="0"/>
              <a:t>*Note: One or more events cancelled due to the coronavirus pandemic</a:t>
            </a:r>
          </a:p>
        </p:txBody>
      </p:sp>
      <p:sp>
        <p:nvSpPr>
          <p:cNvPr id="3" name="TextBox 2"/>
          <p:cNvSpPr txBox="1"/>
          <p:nvPr/>
        </p:nvSpPr>
        <p:spPr>
          <a:xfrm>
            <a:off x="533400" y="381000"/>
            <a:ext cx="8001000" cy="3170099"/>
          </a:xfrm>
          <a:prstGeom prst="rect">
            <a:avLst/>
          </a:prstGeom>
          <a:noFill/>
        </p:spPr>
        <p:txBody>
          <a:bodyPr wrap="square" rtlCol="0">
            <a:spAutoFit/>
          </a:bodyPr>
          <a:lstStyle/>
          <a:p>
            <a:pPr lvl="0" algn="ctr"/>
            <a:r>
              <a:rPr lang="en-US" sz="2400" b="1" u="sng" dirty="0" smtClean="0">
                <a:solidFill>
                  <a:prstClr val="black"/>
                </a:solidFill>
              </a:rPr>
              <a:t>Lions of Yavapai Eye Care Van Event</a:t>
            </a:r>
          </a:p>
          <a:p>
            <a:pPr lvl="0"/>
            <a:r>
              <a:rPr lang="en-US" sz="1600" dirty="0" smtClean="0">
                <a:solidFill>
                  <a:prstClr val="black"/>
                </a:solidFill>
              </a:rPr>
              <a:t>A </a:t>
            </a:r>
            <a:r>
              <a:rPr lang="en-US" sz="1600" dirty="0">
                <a:solidFill>
                  <a:prstClr val="black"/>
                </a:solidFill>
              </a:rPr>
              <a:t>typical eye care event entails giving eye exams for approximately 20 clients.  In addition to their exam, the clients are given a choice of designer frames to choose from and will have a pair of glasses mailed to them as a result of this event.</a:t>
            </a:r>
          </a:p>
          <a:p>
            <a:pPr lvl="0"/>
            <a:endParaRPr lang="en-US" sz="1600" dirty="0">
              <a:solidFill>
                <a:prstClr val="black"/>
              </a:solidFill>
            </a:endParaRPr>
          </a:p>
          <a:p>
            <a:pPr lvl="0"/>
            <a:r>
              <a:rPr lang="en-US" sz="1600" dirty="0">
                <a:solidFill>
                  <a:prstClr val="black"/>
                </a:solidFill>
              </a:rPr>
              <a:t>The list of sites in Yavapai County where eye care events exams have been held are:</a:t>
            </a:r>
          </a:p>
          <a:p>
            <a:pPr lvl="0"/>
            <a:r>
              <a:rPr lang="en-US" sz="1600" dirty="0">
                <a:solidFill>
                  <a:prstClr val="black"/>
                </a:solidFill>
              </a:rPr>
              <a:t>Ash Fork, Bagdad, Black Canyon City, Camp Verde, </a:t>
            </a:r>
            <a:r>
              <a:rPr lang="en-US" sz="1600" dirty="0" err="1">
                <a:solidFill>
                  <a:prstClr val="black"/>
                </a:solidFill>
              </a:rPr>
              <a:t>Cordes</a:t>
            </a:r>
            <a:r>
              <a:rPr lang="en-US" sz="1600" dirty="0">
                <a:solidFill>
                  <a:prstClr val="black"/>
                </a:solidFill>
              </a:rPr>
              <a:t> Lakes, Mayer, </a:t>
            </a:r>
            <a:r>
              <a:rPr lang="en-US" sz="1600" dirty="0" err="1">
                <a:solidFill>
                  <a:prstClr val="black"/>
                </a:solidFill>
              </a:rPr>
              <a:t>Paulden</a:t>
            </a:r>
            <a:r>
              <a:rPr lang="en-US" sz="1600" dirty="0">
                <a:solidFill>
                  <a:prstClr val="black"/>
                </a:solidFill>
              </a:rPr>
              <a:t>, Seligman, Yarnell,  and </a:t>
            </a:r>
            <a:r>
              <a:rPr lang="en-US" sz="1600" dirty="0" err="1">
                <a:solidFill>
                  <a:prstClr val="black"/>
                </a:solidFill>
              </a:rPr>
              <a:t>Wilhoit</a:t>
            </a:r>
            <a:r>
              <a:rPr lang="en-US" sz="1600" dirty="0">
                <a:solidFill>
                  <a:prstClr val="black"/>
                </a:solidFill>
              </a:rPr>
              <a:t>.  Many of these have had two, and some three, events.</a:t>
            </a:r>
          </a:p>
          <a:p>
            <a:pPr lvl="0"/>
            <a:endParaRPr lang="en-US" sz="1600" dirty="0">
              <a:solidFill>
                <a:prstClr val="black"/>
              </a:solidFill>
            </a:endParaRPr>
          </a:p>
          <a:p>
            <a:pPr lvl="0"/>
            <a:r>
              <a:rPr lang="en-US" sz="1600" dirty="0">
                <a:solidFill>
                  <a:prstClr val="black"/>
                </a:solidFill>
              </a:rPr>
              <a:t>Approximately 7 Lions and a volunteer doctor staff each event along with the local site organizer.  We also try to invite Lions from other Lions clubs in Yavapai County.  These events are managed by PNL Lions Paul Chastain and Doug George</a:t>
            </a:r>
            <a:endParaRPr lang="en-US" sz="1600" dirty="0">
              <a:solidFill>
                <a:prstClr val="black"/>
              </a:solidFill>
            </a:endParaRPr>
          </a:p>
        </p:txBody>
      </p:sp>
    </p:spTree>
    <p:extLst>
      <p:ext uri="{BB962C8B-B14F-4D97-AF65-F5344CB8AC3E}">
        <p14:creationId xmlns:p14="http://schemas.microsoft.com/office/powerpoint/2010/main" val="415832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5637290"/>
              </p:ext>
            </p:extLst>
          </p:nvPr>
        </p:nvGraphicFramePr>
        <p:xfrm>
          <a:off x="2057400" y="1371600"/>
          <a:ext cx="3746501" cy="4191000"/>
        </p:xfrm>
        <a:graphic>
          <a:graphicData uri="http://schemas.openxmlformats.org/drawingml/2006/table">
            <a:tbl>
              <a:tblPr/>
              <a:tblGrid>
                <a:gridCol w="713770"/>
                <a:gridCol w="1421196"/>
                <a:gridCol w="647152"/>
                <a:gridCol w="964383"/>
              </a:tblGrid>
              <a:tr h="190500">
                <a:tc>
                  <a:txBody>
                    <a:bodyPr/>
                    <a:lstStyle/>
                    <a:p>
                      <a:pPr algn="l" fontAlgn="b"/>
                      <a:r>
                        <a:rPr lang="en-US" sz="1100" b="1" i="0" u="none" strike="noStrike" dirty="0">
                          <a:solidFill>
                            <a:srgbClr val="000000"/>
                          </a:solidFill>
                          <a:effectLst/>
                          <a:latin typeface="Calibri"/>
                        </a:rPr>
                        <a:t>Date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Location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Time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Contact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August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Yarnell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9:00 - 4:00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Rosalie Lechner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Presbyterian Church</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928-427-3421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Saturdays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August 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CONFIRMED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81000">
                <a:tc>
                  <a:txBody>
                    <a:bodyPr/>
                    <a:lstStyle/>
                    <a:p>
                      <a:pPr algn="l" fontAlgn="b"/>
                      <a:r>
                        <a:rPr lang="en-US" sz="1100" b="0" i="0" u="none" strike="noStrike" dirty="0">
                          <a:solidFill>
                            <a:srgbClr val="000000"/>
                          </a:solidFill>
                          <a:effectLst/>
                          <a:latin typeface="Calibri"/>
                        </a:rPr>
                        <a:t>September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a:rPr>
                        <a:t>Mayer Area Community </a:t>
                      </a:r>
                      <a:r>
                        <a:rPr lang="en-US" sz="1100" b="0" i="0" u="none" strike="noStrike" dirty="0" smtClean="0">
                          <a:solidFill>
                            <a:srgbClr val="000000"/>
                          </a:solidFill>
                          <a:effectLst/>
                          <a:latin typeface="+mn-lt"/>
                        </a:rPr>
                        <a:t>Service Center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9:00 - 4:00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a:rPr>
                        <a:t>Anne Marie McCoy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928-632-7511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Weekdays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Sept.  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CONFIRMED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October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Camp Verde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9:00 - 4:00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Carson Ralston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100" b="1" i="0" u="none" strike="noStrike">
                          <a:solidFill>
                            <a:srgbClr val="000000"/>
                          </a:solidFill>
                          <a:effectLst/>
                          <a:latin typeface="Calibri"/>
                        </a:rPr>
                        <a:t>Date open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Community Library</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928-554-8391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Weekdays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effectLst/>
                          <a:latin typeface="Calibri"/>
                        </a:rPr>
                        <a:t>TBD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PLANNING STAGE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November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Prescott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100" b="1" i="0" u="none" strike="noStrike">
                          <a:solidFill>
                            <a:srgbClr val="000000"/>
                          </a:solidFill>
                          <a:effectLst/>
                          <a:latin typeface="Calibri"/>
                        </a:rPr>
                        <a:t>Date open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In-town sign-up event</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smtClean="0">
                          <a:solidFill>
                            <a:srgbClr val="000000"/>
                          </a:solidFill>
                          <a:effectLst/>
                          <a:latin typeface="+mn-lt"/>
                        </a:rPr>
                        <a:t>TBD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a:t>
                      </a:r>
                      <a:r>
                        <a:rPr lang="en-US" sz="1100" b="1" i="0" u="none" strike="noStrike" dirty="0" smtClean="0">
                          <a:solidFill>
                            <a:srgbClr val="000000"/>
                          </a:solidFill>
                          <a:effectLst/>
                          <a:latin typeface="+mn-lt"/>
                        </a:rPr>
                        <a:t>PLANNING STAGE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a:rPr>
                        <a:t>December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Black Canyon City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9:00 - 4:00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Shawn Snelling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Squaw Peak Realty</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623-374-9363</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Saturdays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000" b="0" i="0" u="none" strike="noStrike">
                          <a:solidFill>
                            <a:srgbClr val="000000"/>
                          </a:solidFill>
                          <a:effectLst/>
                          <a:latin typeface="Calibri"/>
                        </a:rPr>
                        <a:t>December 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CONFIRMED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752600" y="914400"/>
            <a:ext cx="4953000" cy="461665"/>
          </a:xfrm>
          <a:prstGeom prst="rect">
            <a:avLst/>
          </a:prstGeom>
          <a:noFill/>
        </p:spPr>
        <p:txBody>
          <a:bodyPr wrap="square" rtlCol="0">
            <a:spAutoFit/>
          </a:bodyPr>
          <a:lstStyle/>
          <a:p>
            <a:r>
              <a:rPr lang="en-US" sz="2400" u="sng" dirty="0" smtClean="0"/>
              <a:t>2022 Remaining Eye Care Van Events</a:t>
            </a:r>
            <a:endParaRPr lang="en-US" sz="2400" u="sng" dirty="0"/>
          </a:p>
        </p:txBody>
      </p:sp>
      <p:sp>
        <p:nvSpPr>
          <p:cNvPr id="5" name="TextBox 4"/>
          <p:cNvSpPr txBox="1"/>
          <p:nvPr/>
        </p:nvSpPr>
        <p:spPr>
          <a:xfrm>
            <a:off x="7543800" y="6400799"/>
            <a:ext cx="762000" cy="276999"/>
          </a:xfrm>
          <a:prstGeom prst="rect">
            <a:avLst/>
          </a:prstGeom>
          <a:noFill/>
        </p:spPr>
        <p:txBody>
          <a:bodyPr wrap="square" rtlCol="0">
            <a:spAutoFit/>
          </a:bodyPr>
          <a:lstStyle/>
          <a:p>
            <a:r>
              <a:rPr lang="en-US" sz="1200" dirty="0" smtClean="0"/>
              <a:t>7-31-22</a:t>
            </a:r>
            <a:endParaRPr lang="en-US" sz="1200" dirty="0"/>
          </a:p>
        </p:txBody>
      </p:sp>
    </p:spTree>
    <p:extLst>
      <p:ext uri="{BB962C8B-B14F-4D97-AF65-F5344CB8AC3E}">
        <p14:creationId xmlns:p14="http://schemas.microsoft.com/office/powerpoint/2010/main" val="32875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6" r="742" b="2637"/>
          <a:stretch/>
        </p:blipFill>
        <p:spPr bwMode="auto">
          <a:xfrm>
            <a:off x="304799" y="3694379"/>
            <a:ext cx="3742515" cy="278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477000"/>
            <a:ext cx="3581400" cy="369332"/>
          </a:xfrm>
          <a:prstGeom prst="rect">
            <a:avLst/>
          </a:prstGeom>
          <a:noFill/>
        </p:spPr>
        <p:txBody>
          <a:bodyPr wrap="square" rtlCol="0">
            <a:spAutoFit/>
          </a:bodyPr>
          <a:lstStyle/>
          <a:p>
            <a:r>
              <a:rPr lang="en-US" dirty="0" smtClean="0"/>
              <a:t>Greeting a client at the Intake Table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56" t="9182" r="7739" b="41232"/>
          <a:stretch/>
        </p:blipFill>
        <p:spPr>
          <a:xfrm>
            <a:off x="381000" y="492543"/>
            <a:ext cx="3695070" cy="2860257"/>
          </a:xfrm>
          <a:prstGeom prst="rect">
            <a:avLst/>
          </a:prstGeom>
        </p:spPr>
      </p:pic>
      <p:sp>
        <p:nvSpPr>
          <p:cNvPr id="6" name="TextBox 5"/>
          <p:cNvSpPr txBox="1"/>
          <p:nvPr/>
        </p:nvSpPr>
        <p:spPr>
          <a:xfrm>
            <a:off x="499882" y="3288268"/>
            <a:ext cx="3577626" cy="369332"/>
          </a:xfrm>
          <a:prstGeom prst="rect">
            <a:avLst/>
          </a:prstGeom>
          <a:noFill/>
        </p:spPr>
        <p:txBody>
          <a:bodyPr wrap="square" rtlCol="0">
            <a:spAutoFit/>
          </a:bodyPr>
          <a:lstStyle/>
          <a:p>
            <a:r>
              <a:rPr lang="en-US" dirty="0" smtClean="0"/>
              <a:t>Interviewing an entering client</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57213"/>
            <a:ext cx="40782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724400" y="2935069"/>
            <a:ext cx="3810000" cy="646331"/>
          </a:xfrm>
          <a:prstGeom prst="rect">
            <a:avLst/>
          </a:prstGeom>
        </p:spPr>
        <p:txBody>
          <a:bodyPr wrap="square">
            <a:spAutoFit/>
          </a:bodyPr>
          <a:lstStyle/>
          <a:p>
            <a:pPr algn="ctr"/>
            <a:r>
              <a:rPr lang="en-US" dirty="0" smtClean="0"/>
              <a:t>Interviewing </a:t>
            </a:r>
            <a:r>
              <a:rPr lang="en-US" dirty="0"/>
              <a:t>a client for the Mel Clack qualification form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646166"/>
            <a:ext cx="4047705" cy="2276835"/>
          </a:xfrm>
          <a:prstGeom prst="rect">
            <a:avLst/>
          </a:prstGeom>
        </p:spPr>
      </p:pic>
      <p:sp>
        <p:nvSpPr>
          <p:cNvPr id="11" name="TextBox 10"/>
          <p:cNvSpPr txBox="1"/>
          <p:nvPr/>
        </p:nvSpPr>
        <p:spPr>
          <a:xfrm>
            <a:off x="4495800" y="5923002"/>
            <a:ext cx="4724400" cy="923330"/>
          </a:xfrm>
          <a:prstGeom prst="rect">
            <a:avLst/>
          </a:prstGeom>
          <a:noFill/>
        </p:spPr>
        <p:txBody>
          <a:bodyPr wrap="square" rtlCol="0">
            <a:spAutoFit/>
          </a:bodyPr>
          <a:lstStyle/>
          <a:p>
            <a:r>
              <a:rPr lang="en-US" dirty="0" smtClean="0"/>
              <a:t>Assisting </a:t>
            </a:r>
            <a:r>
              <a:rPr lang="en-US" dirty="0"/>
              <a:t>a client in filling out the doctor’s examination form and recording preliminary refraction readings from the Spot Screener </a:t>
            </a:r>
          </a:p>
        </p:txBody>
      </p:sp>
      <p:sp>
        <p:nvSpPr>
          <p:cNvPr id="7" name="TextBox 6"/>
          <p:cNvSpPr txBox="1"/>
          <p:nvPr/>
        </p:nvSpPr>
        <p:spPr>
          <a:xfrm>
            <a:off x="2514600" y="-1438"/>
            <a:ext cx="4267200" cy="461665"/>
          </a:xfrm>
          <a:prstGeom prst="rect">
            <a:avLst/>
          </a:prstGeom>
          <a:noFill/>
        </p:spPr>
        <p:txBody>
          <a:bodyPr wrap="square" rtlCol="0">
            <a:spAutoFit/>
          </a:bodyPr>
          <a:lstStyle/>
          <a:p>
            <a:r>
              <a:rPr lang="en-US" sz="2400" b="1" u="sng" dirty="0" smtClean="0"/>
              <a:t>Typical Event Activities</a:t>
            </a:r>
            <a:endParaRPr lang="en-US" sz="2400" b="1" u="sng" dirty="0"/>
          </a:p>
        </p:txBody>
      </p:sp>
    </p:spTree>
    <p:extLst>
      <p:ext uri="{BB962C8B-B14F-4D97-AF65-F5344CB8AC3E}">
        <p14:creationId xmlns:p14="http://schemas.microsoft.com/office/powerpoint/2010/main" val="40385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840966"/>
            <a:ext cx="7391400" cy="369332"/>
          </a:xfrm>
          <a:prstGeom prst="rect">
            <a:avLst/>
          </a:prstGeom>
          <a:noFill/>
        </p:spPr>
        <p:txBody>
          <a:bodyPr wrap="square" rtlCol="0">
            <a:spAutoFit/>
          </a:bodyPr>
          <a:lstStyle/>
          <a:p>
            <a:r>
              <a:rPr lang="en-US" dirty="0" smtClean="0"/>
              <a:t>Taking </a:t>
            </a:r>
            <a:r>
              <a:rPr lang="en-US" dirty="0"/>
              <a:t>client’s picture and assisting client in the selection of eye glass frames </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23" t="15059" r="16788" b="6880"/>
          <a:stretch/>
        </p:blipFill>
        <p:spPr bwMode="auto">
          <a:xfrm>
            <a:off x="88421" y="33068"/>
            <a:ext cx="4409536" cy="27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30" t="17310" r="17851" b="6347"/>
          <a:stretch/>
        </p:blipFill>
        <p:spPr bwMode="auto">
          <a:xfrm>
            <a:off x="4876800" y="33068"/>
            <a:ext cx="4011112" cy="27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792" b="5975"/>
          <a:stretch/>
        </p:blipFill>
        <p:spPr>
          <a:xfrm>
            <a:off x="1685745" y="3210298"/>
            <a:ext cx="5334000" cy="3198261"/>
          </a:xfrm>
          <a:prstGeom prst="rect">
            <a:avLst/>
          </a:prstGeom>
        </p:spPr>
      </p:pic>
      <p:sp>
        <p:nvSpPr>
          <p:cNvPr id="7" name="TextBox 6"/>
          <p:cNvSpPr txBox="1"/>
          <p:nvPr/>
        </p:nvSpPr>
        <p:spPr>
          <a:xfrm>
            <a:off x="762000" y="6416318"/>
            <a:ext cx="7683979" cy="369332"/>
          </a:xfrm>
          <a:prstGeom prst="rect">
            <a:avLst/>
          </a:prstGeom>
          <a:noFill/>
        </p:spPr>
        <p:txBody>
          <a:bodyPr wrap="square" rtlCol="0">
            <a:spAutoFit/>
          </a:bodyPr>
          <a:lstStyle/>
          <a:p>
            <a:r>
              <a:rPr lang="en-US" dirty="0" smtClean="0"/>
              <a:t>Lions </a:t>
            </a:r>
            <a:r>
              <a:rPr lang="en-US" dirty="0"/>
              <a:t>and with </a:t>
            </a:r>
            <a:r>
              <a:rPr lang="en-US" dirty="0" smtClean="0"/>
              <a:t>the doctor, optical tech and library coordinator after an event</a:t>
            </a:r>
            <a:endParaRPr lang="en-US" dirty="0"/>
          </a:p>
        </p:txBody>
      </p:sp>
    </p:spTree>
    <p:extLst>
      <p:ext uri="{BB962C8B-B14F-4D97-AF65-F5344CB8AC3E}">
        <p14:creationId xmlns:p14="http://schemas.microsoft.com/office/powerpoint/2010/main" val="266669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825</Words>
  <Application>Microsoft Office PowerPoint</Application>
  <PresentationFormat>On-screen Show (4:3)</PresentationFormat>
  <Paragraphs>91</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dc:creator>
  <cp:lastModifiedBy>Doug</cp:lastModifiedBy>
  <cp:revision>24</cp:revision>
  <dcterms:created xsi:type="dcterms:W3CDTF">2022-07-31T00:10:03Z</dcterms:created>
  <dcterms:modified xsi:type="dcterms:W3CDTF">2022-08-01T01:11:59Z</dcterms:modified>
</cp:coreProperties>
</file>